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7" d="100"/>
          <a:sy n="107" d="100"/>
        </p:scale>
        <p:origin x="11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71106-C48D-4D7A-B497-DDE6B9D16813}" type="datetimeFigureOut">
              <a:rPr lang="en-US" smtClean="0"/>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4024145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71106-C48D-4D7A-B497-DDE6B9D16813}" type="datetimeFigureOut">
              <a:rPr lang="en-US" smtClean="0"/>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168989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71106-C48D-4D7A-B497-DDE6B9D16813}" type="datetimeFigureOut">
              <a:rPr lang="en-US" smtClean="0"/>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425593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71106-C48D-4D7A-B497-DDE6B9D16813}" type="datetimeFigureOut">
              <a:rPr lang="en-US" smtClean="0"/>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320462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71106-C48D-4D7A-B497-DDE6B9D16813}" type="datetimeFigureOut">
              <a:rPr lang="en-US" smtClean="0"/>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169999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71106-C48D-4D7A-B497-DDE6B9D16813}" type="datetimeFigureOut">
              <a:rPr lang="en-US" smtClean="0"/>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322075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71106-C48D-4D7A-B497-DDE6B9D16813}" type="datetimeFigureOut">
              <a:rPr lang="en-US" smtClean="0"/>
              <a:t>4/26/2014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365660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71106-C48D-4D7A-B497-DDE6B9D16813}" type="datetimeFigureOut">
              <a:rPr lang="en-US" smtClean="0"/>
              <a:t>4/26/2014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315500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71106-C48D-4D7A-B497-DDE6B9D16813}" type="datetimeFigureOut">
              <a:rPr lang="en-US" smtClean="0"/>
              <a:t>4/26/2014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182292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71106-C48D-4D7A-B497-DDE6B9D16813}" type="datetimeFigureOut">
              <a:rPr lang="en-US" smtClean="0"/>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272315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71106-C48D-4D7A-B497-DDE6B9D16813}" type="datetimeFigureOut">
              <a:rPr lang="en-US" smtClean="0"/>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7382E-D33C-4A5B-8F6B-10BEDE55C340}" type="slidenum">
              <a:rPr lang="en-US" smtClean="0"/>
              <a:t>‹#›</a:t>
            </a:fld>
            <a:endParaRPr lang="en-US"/>
          </a:p>
        </p:txBody>
      </p:sp>
    </p:spTree>
    <p:extLst>
      <p:ext uri="{BB962C8B-B14F-4D97-AF65-F5344CB8AC3E}">
        <p14:creationId xmlns:p14="http://schemas.microsoft.com/office/powerpoint/2010/main" val="279997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71106-C48D-4D7A-B497-DDE6B9D16813}" type="datetimeFigureOut">
              <a:rPr lang="en-US" smtClean="0"/>
              <a:t>4/26/2014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7382E-D33C-4A5B-8F6B-10BEDE55C340}" type="slidenum">
              <a:rPr lang="en-US" smtClean="0"/>
              <a:t>‹#›</a:t>
            </a:fld>
            <a:endParaRPr lang="en-US"/>
          </a:p>
        </p:txBody>
      </p:sp>
    </p:spTree>
    <p:extLst>
      <p:ext uri="{BB962C8B-B14F-4D97-AF65-F5344CB8AC3E}">
        <p14:creationId xmlns:p14="http://schemas.microsoft.com/office/powerpoint/2010/main" val="3531284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912" y="1228784"/>
            <a:ext cx="9809653" cy="2001113"/>
          </a:xfrm>
          <a:prstGeom prst="rect">
            <a:avLst/>
          </a:prstGeom>
        </p:spPr>
      </p:pic>
      <p:sp>
        <p:nvSpPr>
          <p:cNvPr id="5" name="TextBox 4"/>
          <p:cNvSpPr txBox="1"/>
          <p:nvPr/>
        </p:nvSpPr>
        <p:spPr>
          <a:xfrm>
            <a:off x="1814052" y="3406877"/>
            <a:ext cx="9144000" cy="646331"/>
          </a:xfrm>
          <a:prstGeom prst="rect">
            <a:avLst/>
          </a:prstGeom>
          <a:noFill/>
        </p:spPr>
        <p:txBody>
          <a:bodyPr wrap="square" rtlCol="0">
            <a:spAutoFit/>
          </a:bodyPr>
          <a:lstStyle/>
          <a:p>
            <a:pPr algn="ctr"/>
            <a:r>
              <a:rPr lang="en-US" sz="3600" dirty="0" smtClean="0"/>
              <a:t>3D Sphere</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263" y="4230188"/>
            <a:ext cx="1790950" cy="1676634"/>
          </a:xfrm>
          <a:prstGeom prst="rect">
            <a:avLst/>
          </a:prstGeom>
        </p:spPr>
      </p:pic>
    </p:spTree>
    <p:extLst>
      <p:ext uri="{BB962C8B-B14F-4D97-AF65-F5344CB8AC3E}">
        <p14:creationId xmlns:p14="http://schemas.microsoft.com/office/powerpoint/2010/main" val="168816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896533" cy="3416320"/>
          </a:xfrm>
          <a:prstGeom prst="rect">
            <a:avLst/>
          </a:prstGeom>
          <a:noFill/>
        </p:spPr>
        <p:txBody>
          <a:bodyPr wrap="square" rtlCol="0">
            <a:spAutoFit/>
          </a:bodyPr>
          <a:lstStyle/>
          <a:p>
            <a:r>
              <a:rPr lang="en-US" dirty="0" smtClean="0"/>
              <a:t>Material:</a:t>
            </a:r>
          </a:p>
          <a:p>
            <a:r>
              <a:rPr lang="en-US" b="1" dirty="0" smtClean="0"/>
              <a:t>Intensity Levels</a:t>
            </a:r>
          </a:p>
          <a:p>
            <a:r>
              <a:rPr lang="en-US" dirty="0" smtClean="0"/>
              <a:t>Ambient to .70</a:t>
            </a:r>
          </a:p>
          <a:p>
            <a:r>
              <a:rPr lang="en-US" dirty="0" smtClean="0"/>
              <a:t>Diffuse to .60</a:t>
            </a:r>
          </a:p>
          <a:p>
            <a:r>
              <a:rPr lang="en-US" b="1" dirty="0" smtClean="0"/>
              <a:t>Reflectivity</a:t>
            </a:r>
          </a:p>
          <a:p>
            <a:r>
              <a:rPr lang="en-US" dirty="0" smtClean="0"/>
              <a:t>Diffuse to .70</a:t>
            </a:r>
          </a:p>
          <a:p>
            <a:r>
              <a:rPr lang="en-US" dirty="0" smtClean="0"/>
              <a:t>Specular  to .20</a:t>
            </a:r>
          </a:p>
          <a:p>
            <a:r>
              <a:rPr lang="en-US" dirty="0" smtClean="0"/>
              <a:t>Highlight to 8.00</a:t>
            </a:r>
          </a:p>
          <a:p>
            <a:r>
              <a:rPr lang="en-US" b="1" dirty="0" smtClean="0"/>
              <a:t>Note: </a:t>
            </a:r>
            <a:r>
              <a:rPr lang="en-US" dirty="0" smtClean="0"/>
              <a:t>as before, adjust them and watch what happens n the live preview. </a:t>
            </a:r>
          </a:p>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533" y="0"/>
            <a:ext cx="4877481" cy="38010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18100"/>
            <a:ext cx="4896533" cy="3896269"/>
          </a:xfrm>
          <a:prstGeom prst="rect">
            <a:avLst/>
          </a:prstGeom>
        </p:spPr>
      </p:pic>
    </p:spTree>
    <p:extLst>
      <p:ext uri="{BB962C8B-B14F-4D97-AF65-F5344CB8AC3E}">
        <p14:creationId xmlns:p14="http://schemas.microsoft.com/office/powerpoint/2010/main" val="1030592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425" y="0"/>
            <a:ext cx="4915586" cy="3877216"/>
          </a:xfrm>
          <a:prstGeom prst="rect">
            <a:avLst/>
          </a:prstGeom>
        </p:spPr>
      </p:pic>
      <p:sp>
        <p:nvSpPr>
          <p:cNvPr id="3" name="TextBox 2"/>
          <p:cNvSpPr txBox="1"/>
          <p:nvPr/>
        </p:nvSpPr>
        <p:spPr>
          <a:xfrm>
            <a:off x="0" y="0"/>
            <a:ext cx="3803073" cy="2308324"/>
          </a:xfrm>
          <a:prstGeom prst="rect">
            <a:avLst/>
          </a:prstGeom>
          <a:noFill/>
        </p:spPr>
        <p:txBody>
          <a:bodyPr wrap="square" rtlCol="0">
            <a:spAutoFit/>
          </a:bodyPr>
          <a:lstStyle/>
          <a:p>
            <a:r>
              <a:rPr lang="en-US" dirty="0" smtClean="0"/>
              <a:t>Orientation:</a:t>
            </a:r>
          </a:p>
          <a:p>
            <a:r>
              <a:rPr lang="en-US" dirty="0" smtClean="0"/>
              <a:t>Change the rotation to however you would like.</a:t>
            </a:r>
          </a:p>
          <a:p>
            <a:r>
              <a:rPr lang="en-US" dirty="0" smtClean="0"/>
              <a:t>You should make each letter  rotate or face a different way.</a:t>
            </a:r>
          </a:p>
          <a:p>
            <a:endParaRPr lang="en-US" dirty="0"/>
          </a:p>
          <a:p>
            <a:r>
              <a:rPr lang="en-US" dirty="0" smtClean="0"/>
              <a:t>When you are done. Click OK.</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0310"/>
            <a:ext cx="4925112" cy="38676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112" y="3895312"/>
            <a:ext cx="3000794" cy="2962688"/>
          </a:xfrm>
          <a:prstGeom prst="rect">
            <a:avLst/>
          </a:prstGeom>
        </p:spPr>
      </p:pic>
      <p:sp>
        <p:nvSpPr>
          <p:cNvPr id="6" name="TextBox 5"/>
          <p:cNvSpPr txBox="1"/>
          <p:nvPr/>
        </p:nvSpPr>
        <p:spPr>
          <a:xfrm>
            <a:off x="7925906" y="4046992"/>
            <a:ext cx="4266094" cy="1200329"/>
          </a:xfrm>
          <a:prstGeom prst="rect">
            <a:avLst/>
          </a:prstGeom>
          <a:noFill/>
        </p:spPr>
        <p:txBody>
          <a:bodyPr wrap="square" rtlCol="0">
            <a:spAutoFit/>
          </a:bodyPr>
          <a:lstStyle/>
          <a:p>
            <a:r>
              <a:rPr lang="en-US" dirty="0" smtClean="0"/>
              <a:t>If you don’t like the final look you can go up to the toolbar and click on Edit – Undo Map Object.. Then go back and click on Filter  - Map- Map Object and make changes.</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5435" y="5181366"/>
            <a:ext cx="1790950" cy="1676634"/>
          </a:xfrm>
          <a:prstGeom prst="rect">
            <a:avLst/>
          </a:prstGeom>
        </p:spPr>
      </p:pic>
    </p:spTree>
    <p:extLst>
      <p:ext uri="{BB962C8B-B14F-4D97-AF65-F5344CB8AC3E}">
        <p14:creationId xmlns:p14="http://schemas.microsoft.com/office/powerpoint/2010/main" val="2926885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930236" cy="5909310"/>
          </a:xfrm>
          <a:prstGeom prst="rect">
            <a:avLst/>
          </a:prstGeom>
          <a:noFill/>
        </p:spPr>
        <p:txBody>
          <a:bodyPr wrap="square" rtlCol="0">
            <a:spAutoFit/>
          </a:bodyPr>
          <a:lstStyle/>
          <a:p>
            <a:r>
              <a:rPr lang="en-US" dirty="0" smtClean="0"/>
              <a:t>Now </a:t>
            </a:r>
            <a:r>
              <a:rPr lang="en-US" dirty="0" smtClean="0"/>
              <a:t>let’s </a:t>
            </a:r>
            <a:r>
              <a:rPr lang="en-US" dirty="0" smtClean="0"/>
              <a:t>add a background color, click on the background layer then select the Blend Tool.</a:t>
            </a:r>
          </a:p>
          <a:p>
            <a:endParaRPr lang="en-US" dirty="0" smtClean="0"/>
          </a:p>
          <a:p>
            <a:r>
              <a:rPr lang="en-US" dirty="0" smtClean="0"/>
              <a:t>Leave the foreground color at white and change the background color to a light purple and click ok.</a:t>
            </a:r>
          </a:p>
          <a:p>
            <a:r>
              <a:rPr lang="en-US" dirty="0" smtClean="0"/>
              <a:t>Make sure the gradient is FG to BG  and change the shape to radial.</a:t>
            </a:r>
          </a:p>
          <a:p>
            <a:endParaRPr lang="en-US" dirty="0" smtClean="0"/>
          </a:p>
          <a:p>
            <a:r>
              <a:rPr lang="en-US" dirty="0" smtClean="0"/>
              <a:t>Click  in the middle of the background then drag the line to one of the corners. If it ends up being to light you can change your color to a darker color  or only drag your line halfway to the corner.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437" y="0"/>
            <a:ext cx="5944430" cy="34294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068" y="0"/>
            <a:ext cx="2857899" cy="3134162"/>
          </a:xfrm>
          <a:prstGeom prst="rect">
            <a:avLst/>
          </a:prstGeom>
        </p:spPr>
      </p:pic>
      <p:sp>
        <p:nvSpPr>
          <p:cNvPr id="5" name="Rectangle 4"/>
          <p:cNvSpPr/>
          <p:nvPr/>
        </p:nvSpPr>
        <p:spPr>
          <a:xfrm>
            <a:off x="8961120" y="2606040"/>
            <a:ext cx="1817370" cy="309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302" y="2606040"/>
            <a:ext cx="2000529" cy="22767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6893" y="3552248"/>
            <a:ext cx="4865817" cy="2997691"/>
          </a:xfrm>
          <a:prstGeom prst="rect">
            <a:avLst/>
          </a:prstGeom>
        </p:spPr>
      </p:pic>
      <p:cxnSp>
        <p:nvCxnSpPr>
          <p:cNvPr id="9" name="Straight Arrow Connector 8"/>
          <p:cNvCxnSpPr/>
          <p:nvPr/>
        </p:nvCxnSpPr>
        <p:spPr>
          <a:xfrm flipH="1">
            <a:off x="5509260" y="5063490"/>
            <a:ext cx="1920240" cy="1428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549390" y="5051093"/>
            <a:ext cx="1097280" cy="8467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575" y="5909310"/>
            <a:ext cx="5358318" cy="923330"/>
          </a:xfrm>
          <a:prstGeom prst="rect">
            <a:avLst/>
          </a:prstGeom>
          <a:noFill/>
        </p:spPr>
        <p:txBody>
          <a:bodyPr wrap="square" rtlCol="0">
            <a:spAutoFit/>
          </a:bodyPr>
          <a:lstStyle/>
          <a:p>
            <a:r>
              <a:rPr lang="en-US" dirty="0" smtClean="0"/>
              <a:t>In this I found dragging all the way to the corner way gave me too much white in the middle, so I only dragged half way.</a:t>
            </a:r>
            <a:endParaRPr lang="en-US" dirty="0"/>
          </a:p>
        </p:txBody>
      </p:sp>
    </p:spTree>
    <p:extLst>
      <p:ext uri="{BB962C8B-B14F-4D97-AF65-F5344CB8AC3E}">
        <p14:creationId xmlns:p14="http://schemas.microsoft.com/office/powerpoint/2010/main" val="2030713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449782" cy="369332"/>
          </a:xfrm>
          <a:prstGeom prst="rect">
            <a:avLst/>
          </a:prstGeom>
          <a:noFill/>
        </p:spPr>
        <p:txBody>
          <a:bodyPr wrap="square" rtlCol="0">
            <a:spAutoFit/>
          </a:bodyPr>
          <a:lstStyle/>
          <a:p>
            <a:r>
              <a:rPr lang="en-US" b="1" dirty="0" smtClean="0"/>
              <a:t>Adding a shadow to your sphere</a:t>
            </a:r>
            <a:r>
              <a:rPr lang="en-US" dirty="0" smtClean="0"/>
              <a:t>.</a:t>
            </a:r>
            <a:endParaRPr lang="en-US" dirty="0"/>
          </a:p>
        </p:txBody>
      </p:sp>
      <p:sp>
        <p:nvSpPr>
          <p:cNvPr id="4" name="TextBox 3"/>
          <p:cNvSpPr txBox="1"/>
          <p:nvPr/>
        </p:nvSpPr>
        <p:spPr>
          <a:xfrm>
            <a:off x="166255" y="540327"/>
            <a:ext cx="3449781" cy="2585323"/>
          </a:xfrm>
          <a:prstGeom prst="rect">
            <a:avLst/>
          </a:prstGeom>
          <a:noFill/>
        </p:spPr>
        <p:txBody>
          <a:bodyPr wrap="square" rtlCol="0">
            <a:spAutoFit/>
          </a:bodyPr>
          <a:lstStyle/>
          <a:p>
            <a:r>
              <a:rPr lang="en-US" dirty="0" smtClean="0"/>
              <a:t>Click on the bottom layer</a:t>
            </a:r>
          </a:p>
          <a:p>
            <a:r>
              <a:rPr lang="en-US" dirty="0" smtClean="0"/>
              <a:t>Then click on your Ellipse tool and make a shape below the sphere. </a:t>
            </a:r>
          </a:p>
          <a:p>
            <a:r>
              <a:rPr lang="en-US" dirty="0" smtClean="0"/>
              <a:t>Click on the foreground and choose a darker version of what you have for the background.</a:t>
            </a:r>
          </a:p>
          <a:p>
            <a:r>
              <a:rPr lang="en-US" dirty="0" smtClean="0"/>
              <a:t>Then click on the blend </a:t>
            </a:r>
            <a:r>
              <a:rPr lang="en-US" dirty="0" smtClean="0"/>
              <a:t>tool and  </a:t>
            </a:r>
            <a:r>
              <a:rPr lang="en-US" dirty="0" smtClean="0"/>
              <a:t>change it from Foreground to Transparent, keep it at radial.</a:t>
            </a:r>
            <a:endParaRPr lang="en-US" dirty="0"/>
          </a:p>
        </p:txBody>
      </p:sp>
      <p:grpSp>
        <p:nvGrpSpPr>
          <p:cNvPr id="9" name="Group 8"/>
          <p:cNvGrpSpPr/>
          <p:nvPr/>
        </p:nvGrpSpPr>
        <p:grpSpPr>
          <a:xfrm>
            <a:off x="9176705" y="0"/>
            <a:ext cx="2857899" cy="3134162"/>
            <a:chOff x="4563141" y="0"/>
            <a:chExt cx="2857899" cy="313416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141" y="0"/>
              <a:ext cx="2857899" cy="3134162"/>
            </a:xfrm>
            <a:prstGeom prst="rect">
              <a:avLst/>
            </a:prstGeom>
          </p:spPr>
        </p:pic>
        <p:sp>
          <p:nvSpPr>
            <p:cNvPr id="5" name="Rectangle 4"/>
            <p:cNvSpPr/>
            <p:nvPr/>
          </p:nvSpPr>
          <p:spPr>
            <a:xfrm>
              <a:off x="4563141" y="2306782"/>
              <a:ext cx="2190950" cy="290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177" y="-2078"/>
            <a:ext cx="3324689" cy="32580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00554"/>
            <a:ext cx="5953956" cy="328658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2283" y="3134162"/>
            <a:ext cx="3372321" cy="3562847"/>
          </a:xfrm>
          <a:prstGeom prst="rect">
            <a:avLst/>
          </a:prstGeom>
        </p:spPr>
      </p:pic>
      <p:sp>
        <p:nvSpPr>
          <p:cNvPr id="11" name="TextBox 10"/>
          <p:cNvSpPr txBox="1"/>
          <p:nvPr/>
        </p:nvSpPr>
        <p:spPr>
          <a:xfrm>
            <a:off x="6069330" y="3566160"/>
            <a:ext cx="2274570" cy="2862322"/>
          </a:xfrm>
          <a:prstGeom prst="rect">
            <a:avLst/>
          </a:prstGeom>
          <a:noFill/>
        </p:spPr>
        <p:txBody>
          <a:bodyPr wrap="square" rtlCol="0">
            <a:spAutoFit/>
          </a:bodyPr>
          <a:lstStyle/>
          <a:p>
            <a:r>
              <a:rPr lang="en-US" dirty="0" smtClean="0"/>
              <a:t>Drag from the base of the M out past  the eclipse to add a small shadow.</a:t>
            </a:r>
          </a:p>
          <a:p>
            <a:endParaRPr lang="en-US" dirty="0"/>
          </a:p>
          <a:p>
            <a:r>
              <a:rPr lang="en-US" dirty="0" smtClean="0"/>
              <a:t>Click the rectangle select tool and click outside  of the canvas  to turn off the current selection.</a:t>
            </a:r>
            <a:endParaRPr lang="en-US" dirty="0"/>
          </a:p>
        </p:txBody>
      </p:sp>
      <p:cxnSp>
        <p:nvCxnSpPr>
          <p:cNvPr id="13" name="Straight Arrow Connector 12"/>
          <p:cNvCxnSpPr/>
          <p:nvPr/>
        </p:nvCxnSpPr>
        <p:spPr>
          <a:xfrm>
            <a:off x="10321290" y="5292090"/>
            <a:ext cx="1046365" cy="6172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351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339856" cy="923330"/>
          </a:xfrm>
          <a:prstGeom prst="rect">
            <a:avLst/>
          </a:prstGeom>
          <a:noFill/>
        </p:spPr>
        <p:txBody>
          <a:bodyPr wrap="square" rtlCol="0">
            <a:spAutoFit/>
          </a:bodyPr>
          <a:lstStyle/>
          <a:p>
            <a:r>
              <a:rPr lang="en-US" dirty="0" smtClean="0"/>
              <a:t>Add a blur to soften the shadow edges.</a:t>
            </a:r>
          </a:p>
          <a:p>
            <a:r>
              <a:rPr lang="en-US" dirty="0" smtClean="0"/>
              <a:t>Click on the </a:t>
            </a:r>
            <a:r>
              <a:rPr lang="en-US" dirty="0" smtClean="0"/>
              <a:t>Blur </a:t>
            </a:r>
            <a:r>
              <a:rPr lang="en-US" dirty="0" smtClean="0"/>
              <a:t>Tool  keep the brush the as default , but change the size to a little over 200.  Drag the middle of the circle around the edges and the shadow to soften it.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856" y="0"/>
            <a:ext cx="3353268" cy="339137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3035"/>
            <a:ext cx="7697274" cy="3781953"/>
          </a:xfrm>
          <a:prstGeom prst="rect">
            <a:avLst/>
          </a:prstGeom>
        </p:spPr>
      </p:pic>
      <p:sp>
        <p:nvSpPr>
          <p:cNvPr id="5" name="Rectangle 4"/>
          <p:cNvSpPr/>
          <p:nvPr/>
        </p:nvSpPr>
        <p:spPr>
          <a:xfrm>
            <a:off x="772136" y="1541381"/>
            <a:ext cx="365760" cy="3086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593" y="3391373"/>
            <a:ext cx="3267531" cy="3305636"/>
          </a:xfrm>
          <a:prstGeom prst="rect">
            <a:avLst/>
          </a:prstGeom>
        </p:spPr>
      </p:pic>
      <p:sp>
        <p:nvSpPr>
          <p:cNvPr id="9" name="Freeform 8"/>
          <p:cNvSpPr/>
          <p:nvPr/>
        </p:nvSpPr>
        <p:spPr>
          <a:xfrm>
            <a:off x="5852160" y="3371850"/>
            <a:ext cx="777260" cy="629141"/>
          </a:xfrm>
          <a:custGeom>
            <a:avLst/>
            <a:gdLst>
              <a:gd name="connsiteX0" fmla="*/ 525780 w 777260"/>
              <a:gd name="connsiteY0" fmla="*/ 0 h 629141"/>
              <a:gd name="connsiteX1" fmla="*/ 777240 w 777260"/>
              <a:gd name="connsiteY1" fmla="*/ 262890 h 629141"/>
              <a:gd name="connsiteX2" fmla="*/ 537210 w 777260"/>
              <a:gd name="connsiteY2" fmla="*/ 548640 h 629141"/>
              <a:gd name="connsiteX3" fmla="*/ 114300 w 777260"/>
              <a:gd name="connsiteY3" fmla="*/ 617220 h 629141"/>
              <a:gd name="connsiteX4" fmla="*/ 0 w 777260"/>
              <a:gd name="connsiteY4" fmla="*/ 628650 h 62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60" h="629141">
                <a:moveTo>
                  <a:pt x="525780" y="0"/>
                </a:moveTo>
                <a:cubicBezTo>
                  <a:pt x="650557" y="85725"/>
                  <a:pt x="775335" y="171450"/>
                  <a:pt x="777240" y="262890"/>
                </a:cubicBezTo>
                <a:cubicBezTo>
                  <a:pt x="779145" y="354330"/>
                  <a:pt x="647700" y="489585"/>
                  <a:pt x="537210" y="548640"/>
                </a:cubicBezTo>
                <a:cubicBezTo>
                  <a:pt x="426720" y="607695"/>
                  <a:pt x="203835" y="603885"/>
                  <a:pt x="114300" y="617220"/>
                </a:cubicBezTo>
                <a:cubicBezTo>
                  <a:pt x="24765" y="630555"/>
                  <a:pt x="12382" y="629602"/>
                  <a:pt x="0" y="6286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046970" y="2594610"/>
            <a:ext cx="742950" cy="24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195560" y="5932169"/>
            <a:ext cx="754380" cy="293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195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884228" cy="3139321"/>
          </a:xfrm>
          <a:prstGeom prst="rect">
            <a:avLst/>
          </a:prstGeom>
          <a:noFill/>
        </p:spPr>
        <p:txBody>
          <a:bodyPr wrap="square" rtlCol="0">
            <a:spAutoFit/>
          </a:bodyPr>
          <a:lstStyle/>
          <a:p>
            <a:r>
              <a:rPr lang="en-US" dirty="0" smtClean="0"/>
              <a:t>Adding a highlight:</a:t>
            </a:r>
          </a:p>
          <a:p>
            <a:r>
              <a:rPr lang="en-US" dirty="0" smtClean="0"/>
              <a:t>Right click on the  middle layer and chose Alpha to Selection. Next select the layer#1 copy , this is the layer we are actually adding the highlight to.</a:t>
            </a:r>
          </a:p>
          <a:p>
            <a:r>
              <a:rPr lang="en-US" dirty="0" smtClean="0"/>
              <a:t>Click the paint brush tool. Make sure the foreground color is white and increase the size to above 300px.</a:t>
            </a:r>
          </a:p>
          <a:p>
            <a:r>
              <a:rPr lang="en-US" dirty="0" smtClean="0"/>
              <a:t>Use the edge of the big brush, and click the mouse several times until you get the right amount of highlight that you would like.</a:t>
            </a:r>
          </a:p>
          <a:p>
            <a:endParaRPr lang="en-US" dirty="0"/>
          </a:p>
        </p:txBody>
      </p:sp>
      <p:grpSp>
        <p:nvGrpSpPr>
          <p:cNvPr id="6" name="Group 5"/>
          <p:cNvGrpSpPr/>
          <p:nvPr/>
        </p:nvGrpSpPr>
        <p:grpSpPr>
          <a:xfrm>
            <a:off x="9448417" y="0"/>
            <a:ext cx="2743583" cy="5525271"/>
            <a:chOff x="4884228" y="0"/>
            <a:chExt cx="2743583" cy="552527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228" y="0"/>
              <a:ext cx="2743583" cy="5525271"/>
            </a:xfrm>
            <a:prstGeom prst="rect">
              <a:avLst/>
            </a:prstGeom>
          </p:spPr>
        </p:pic>
        <p:sp>
          <p:nvSpPr>
            <p:cNvPr id="4" name="Rectangle 3"/>
            <p:cNvSpPr/>
            <p:nvPr/>
          </p:nvSpPr>
          <p:spPr>
            <a:xfrm>
              <a:off x="4884228" y="560070"/>
              <a:ext cx="2430972" cy="297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84228" y="5303520"/>
              <a:ext cx="1653732" cy="221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9726643" y="308610"/>
            <a:ext cx="1874520" cy="251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807" t="11246"/>
          <a:stretch/>
        </p:blipFill>
        <p:spPr>
          <a:xfrm>
            <a:off x="5990881" y="0"/>
            <a:ext cx="3352226" cy="327209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5734" t="9485" r="5133" b="3815"/>
          <a:stretch/>
        </p:blipFill>
        <p:spPr>
          <a:xfrm>
            <a:off x="0" y="3006090"/>
            <a:ext cx="3001833" cy="3851910"/>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6611" t="9498"/>
          <a:stretch/>
        </p:blipFill>
        <p:spPr>
          <a:xfrm>
            <a:off x="6101084" y="3434264"/>
            <a:ext cx="3131820" cy="3197302"/>
          </a:xfrm>
          <a:prstGeom prst="rect">
            <a:avLst/>
          </a:prstGeom>
        </p:spPr>
      </p:pic>
      <p:sp>
        <p:nvSpPr>
          <p:cNvPr id="11" name="Rectangle 10"/>
          <p:cNvSpPr/>
          <p:nvPr/>
        </p:nvSpPr>
        <p:spPr>
          <a:xfrm>
            <a:off x="6995160" y="1931670"/>
            <a:ext cx="571500"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38010" y="5303520"/>
            <a:ext cx="728984"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65860" y="4446270"/>
            <a:ext cx="888383" cy="485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34690" y="3006090"/>
            <a:ext cx="2251710" cy="1200329"/>
          </a:xfrm>
          <a:prstGeom prst="rect">
            <a:avLst/>
          </a:prstGeom>
          <a:noFill/>
        </p:spPr>
        <p:txBody>
          <a:bodyPr wrap="square" rtlCol="0">
            <a:spAutoFit/>
          </a:bodyPr>
          <a:lstStyle/>
          <a:p>
            <a:r>
              <a:rPr lang="en-US" dirty="0" smtClean="0"/>
              <a:t>When done, click on the rectangle tool and click outside of the canvas.</a:t>
            </a:r>
            <a:endParaRPr lang="en-US" dirty="0"/>
          </a:p>
        </p:txBody>
      </p:sp>
    </p:spTree>
    <p:extLst>
      <p:ext uri="{BB962C8B-B14F-4D97-AF65-F5344CB8AC3E}">
        <p14:creationId xmlns:p14="http://schemas.microsoft.com/office/powerpoint/2010/main" val="119986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3682167" cy="2862322"/>
          </a:xfrm>
          <a:prstGeom prst="rect">
            <a:avLst/>
          </a:prstGeom>
          <a:noFill/>
        </p:spPr>
        <p:txBody>
          <a:bodyPr wrap="square" rtlCol="0">
            <a:spAutoFit/>
          </a:bodyPr>
          <a:lstStyle/>
          <a:p>
            <a:r>
              <a:rPr lang="en-US" dirty="0" smtClean="0"/>
              <a:t>Creating your next letter.</a:t>
            </a:r>
          </a:p>
          <a:p>
            <a:endParaRPr lang="en-US" dirty="0" smtClean="0"/>
          </a:p>
          <a:p>
            <a:r>
              <a:rPr lang="en-US" smtClean="0"/>
              <a:t>First </a:t>
            </a:r>
            <a:r>
              <a:rPr lang="en-US" smtClean="0"/>
              <a:t>let’s </a:t>
            </a:r>
            <a:r>
              <a:rPr lang="en-US" dirty="0" smtClean="0"/>
              <a:t>label what we have.</a:t>
            </a:r>
          </a:p>
          <a:p>
            <a:r>
              <a:rPr lang="en-US" dirty="0" smtClean="0"/>
              <a:t> Re-name “Layer” to Shadow,  “Layer Copy” to M, and “Layer copy#1” to Highlight.</a:t>
            </a:r>
          </a:p>
          <a:p>
            <a:r>
              <a:rPr lang="en-US" dirty="0" smtClean="0"/>
              <a:t>Next Close the layer Group, click on it to select it, then click on the Duplicate button to copy it.</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167" y="0"/>
            <a:ext cx="2838846" cy="320084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5002" y="447"/>
            <a:ext cx="2791215" cy="3134162"/>
          </a:xfrm>
          <a:prstGeom prst="rect">
            <a:avLst/>
          </a:prstGeom>
        </p:spPr>
      </p:pic>
      <p:sp>
        <p:nvSpPr>
          <p:cNvPr id="5" name="Rectangle 4"/>
          <p:cNvSpPr/>
          <p:nvPr/>
        </p:nvSpPr>
        <p:spPr>
          <a:xfrm>
            <a:off x="3851910" y="1863090"/>
            <a:ext cx="2045970" cy="765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95002" y="1863090"/>
            <a:ext cx="2374778" cy="7658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07437" y="2862322"/>
            <a:ext cx="2800741" cy="3248478"/>
            <a:chOff x="283649" y="3313521"/>
            <a:chExt cx="2800741" cy="3248478"/>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49" y="3313521"/>
              <a:ext cx="2800741" cy="3248478"/>
            </a:xfrm>
            <a:prstGeom prst="rect">
              <a:avLst/>
            </a:prstGeom>
          </p:spPr>
        </p:pic>
        <p:sp>
          <p:nvSpPr>
            <p:cNvPr id="8" name="Rectangle 7"/>
            <p:cNvSpPr/>
            <p:nvPr/>
          </p:nvSpPr>
          <p:spPr>
            <a:xfrm>
              <a:off x="1841082" y="6275070"/>
              <a:ext cx="410628" cy="217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0050" y="4937760"/>
              <a:ext cx="230886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137201" y="3305109"/>
            <a:ext cx="7464736" cy="369332"/>
          </a:xfrm>
          <a:prstGeom prst="rect">
            <a:avLst/>
          </a:prstGeom>
        </p:spPr>
        <p:txBody>
          <a:bodyPr wrap="none">
            <a:spAutoFit/>
          </a:bodyPr>
          <a:lstStyle/>
          <a:p>
            <a:r>
              <a:rPr lang="en-US" dirty="0" smtClean="0"/>
              <a:t>Then Click on the Move tool and drag the  M to the right, you now have two.  </a:t>
            </a: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670" y="3674441"/>
            <a:ext cx="5452110" cy="2893624"/>
          </a:xfrm>
          <a:prstGeom prst="rect">
            <a:avLst/>
          </a:prstGeom>
        </p:spPr>
      </p:pic>
    </p:spTree>
    <p:extLst>
      <p:ext uri="{BB962C8B-B14F-4D97-AF65-F5344CB8AC3E}">
        <p14:creationId xmlns:p14="http://schemas.microsoft.com/office/powerpoint/2010/main" val="1923582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989" y="99787"/>
            <a:ext cx="2772162" cy="3229426"/>
          </a:xfrm>
          <a:prstGeom prst="rect">
            <a:avLst/>
          </a:prstGeom>
        </p:spPr>
      </p:pic>
      <p:sp>
        <p:nvSpPr>
          <p:cNvPr id="3" name="TextBox 2"/>
          <p:cNvSpPr txBox="1"/>
          <p:nvPr/>
        </p:nvSpPr>
        <p:spPr>
          <a:xfrm>
            <a:off x="-1" y="99787"/>
            <a:ext cx="5269989" cy="2862322"/>
          </a:xfrm>
          <a:prstGeom prst="rect">
            <a:avLst/>
          </a:prstGeom>
          <a:noFill/>
        </p:spPr>
        <p:txBody>
          <a:bodyPr wrap="square" rtlCol="0">
            <a:spAutoFit/>
          </a:bodyPr>
          <a:lstStyle/>
          <a:p>
            <a:r>
              <a:rPr lang="en-US" dirty="0" smtClean="0"/>
              <a:t>Because we have the group we will not need to recreate every step, just the new letter and mapping it to a sphere.</a:t>
            </a:r>
          </a:p>
          <a:p>
            <a:r>
              <a:rPr lang="en-US" dirty="0" smtClean="0"/>
              <a:t>So to create our next letter.</a:t>
            </a:r>
          </a:p>
          <a:p>
            <a:r>
              <a:rPr lang="en-US" dirty="0" smtClean="0"/>
              <a:t>Click on the Layer Group Copy and expand it. Then select  the M#1 layer.</a:t>
            </a:r>
          </a:p>
          <a:p>
            <a:r>
              <a:rPr lang="en-US" dirty="0" smtClean="0"/>
              <a:t>Click on the bucket fill tool and change your foreground color to what you want for the second sphere, click on Fill Whole Selection, Ok then click on the second M to fill it.</a:t>
            </a:r>
            <a:endParaRPr lang="en-US" dirty="0"/>
          </a:p>
        </p:txBody>
      </p:sp>
      <p:sp>
        <p:nvSpPr>
          <p:cNvPr id="4" name="Rectangle 3"/>
          <p:cNvSpPr/>
          <p:nvPr/>
        </p:nvSpPr>
        <p:spPr>
          <a:xfrm>
            <a:off x="5875020" y="1714500"/>
            <a:ext cx="18288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89270" y="2171700"/>
            <a:ext cx="1737360"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139" y="3328809"/>
            <a:ext cx="6287377" cy="3410426"/>
          </a:xfrm>
          <a:prstGeom prst="rect">
            <a:avLst/>
          </a:prstGeom>
        </p:spPr>
      </p:pic>
      <p:grpSp>
        <p:nvGrpSpPr>
          <p:cNvPr id="9" name="Group 8"/>
          <p:cNvGrpSpPr/>
          <p:nvPr/>
        </p:nvGrpSpPr>
        <p:grpSpPr>
          <a:xfrm>
            <a:off x="144822" y="3329213"/>
            <a:ext cx="1981477" cy="2048161"/>
            <a:chOff x="247511" y="3913679"/>
            <a:chExt cx="1981477" cy="2048161"/>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11" y="3913679"/>
              <a:ext cx="1981477" cy="2048161"/>
            </a:xfrm>
            <a:prstGeom prst="rect">
              <a:avLst/>
            </a:prstGeom>
          </p:spPr>
        </p:pic>
        <p:sp>
          <p:nvSpPr>
            <p:cNvPr id="8" name="Rectangle 7"/>
            <p:cNvSpPr/>
            <p:nvPr/>
          </p:nvSpPr>
          <p:spPr>
            <a:xfrm>
              <a:off x="342900" y="5417820"/>
              <a:ext cx="1440180" cy="297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8032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786243" y="88190"/>
            <a:ext cx="2523368" cy="2746450"/>
            <a:chOff x="5786242" y="88190"/>
            <a:chExt cx="2791215" cy="3181794"/>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242" y="88190"/>
              <a:ext cx="2791215" cy="3181794"/>
            </a:xfrm>
            <a:prstGeom prst="rect">
              <a:avLst/>
            </a:prstGeom>
          </p:spPr>
        </p:pic>
        <p:sp>
          <p:nvSpPr>
            <p:cNvPr id="4" name="Rectangle 3"/>
            <p:cNvSpPr/>
            <p:nvPr/>
          </p:nvSpPr>
          <p:spPr>
            <a:xfrm>
              <a:off x="5786242" y="1897380"/>
              <a:ext cx="2237618" cy="37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821546" y="803349"/>
            <a:ext cx="3723477" cy="2466635"/>
            <a:chOff x="335646" y="803349"/>
            <a:chExt cx="3723477" cy="246663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46" y="803349"/>
              <a:ext cx="3723477" cy="2466635"/>
            </a:xfrm>
            <a:prstGeom prst="rect">
              <a:avLst/>
            </a:prstGeom>
          </p:spPr>
        </p:pic>
        <p:sp>
          <p:nvSpPr>
            <p:cNvPr id="5" name="Rectangle 4"/>
            <p:cNvSpPr/>
            <p:nvPr/>
          </p:nvSpPr>
          <p:spPr>
            <a:xfrm>
              <a:off x="2297430" y="2411730"/>
              <a:ext cx="788670" cy="4229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94310" y="194310"/>
            <a:ext cx="5591932" cy="369332"/>
          </a:xfrm>
          <a:prstGeom prst="rect">
            <a:avLst/>
          </a:prstGeom>
          <a:noFill/>
        </p:spPr>
        <p:txBody>
          <a:bodyPr wrap="square" rtlCol="0">
            <a:spAutoFit/>
          </a:bodyPr>
          <a:lstStyle/>
          <a:p>
            <a:r>
              <a:rPr lang="en-US" dirty="0" smtClean="0"/>
              <a:t>To hide the highlight , click on the eye to make it invisible.</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307" y="2488877"/>
            <a:ext cx="6401693" cy="4229690"/>
          </a:xfrm>
          <a:prstGeom prst="rect">
            <a:avLst/>
          </a:prstGeom>
        </p:spPr>
      </p:pic>
      <p:sp>
        <p:nvSpPr>
          <p:cNvPr id="10" name="TextBox 9"/>
          <p:cNvSpPr txBox="1"/>
          <p:nvPr/>
        </p:nvSpPr>
        <p:spPr>
          <a:xfrm>
            <a:off x="388620" y="3634740"/>
            <a:ext cx="4823460" cy="1200329"/>
          </a:xfrm>
          <a:prstGeom prst="rect">
            <a:avLst/>
          </a:prstGeom>
          <a:noFill/>
        </p:spPr>
        <p:txBody>
          <a:bodyPr wrap="square" rtlCol="0">
            <a:spAutoFit/>
          </a:bodyPr>
          <a:lstStyle/>
          <a:p>
            <a:r>
              <a:rPr lang="en-US" dirty="0" smtClean="0"/>
              <a:t>Set the foreground color back to White  and click the Text tool to create your Next Letter.. .Y.</a:t>
            </a:r>
          </a:p>
          <a:p>
            <a:r>
              <a:rPr lang="en-US" dirty="0" smtClean="0"/>
              <a:t>Click on the Move Tool to place it in the middle of the square.</a:t>
            </a:r>
            <a:endParaRPr lang="en-US" dirty="0"/>
          </a:p>
        </p:txBody>
      </p:sp>
    </p:spTree>
    <p:extLst>
      <p:ext uri="{BB962C8B-B14F-4D97-AF65-F5344CB8AC3E}">
        <p14:creationId xmlns:p14="http://schemas.microsoft.com/office/powerpoint/2010/main" val="1522417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 y="102870"/>
            <a:ext cx="4411980" cy="2308324"/>
          </a:xfrm>
          <a:prstGeom prst="rect">
            <a:avLst/>
          </a:prstGeom>
          <a:noFill/>
        </p:spPr>
        <p:txBody>
          <a:bodyPr wrap="square" rtlCol="0">
            <a:spAutoFit/>
          </a:bodyPr>
          <a:lstStyle/>
          <a:p>
            <a:r>
              <a:rPr lang="en-US" dirty="0" smtClean="0"/>
              <a:t>Next we need to shrink the letter by half again, so click Layer on the toolbar and select Scale Layer. Unlink the chain and divide the width by 2. Then Merge the Y text onto the color layer.</a:t>
            </a:r>
          </a:p>
          <a:p>
            <a:endParaRPr lang="en-US" dirty="0"/>
          </a:p>
          <a:p>
            <a:r>
              <a:rPr lang="en-US" dirty="0" smtClean="0"/>
              <a:t>Now you can go up to Filter – you can click on Recently Used - Map Object.</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146"/>
          <a:stretch/>
        </p:blipFill>
        <p:spPr>
          <a:xfrm>
            <a:off x="4367927" y="0"/>
            <a:ext cx="3410426" cy="282172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09" y="2411194"/>
            <a:ext cx="4305901" cy="1095528"/>
          </a:xfrm>
          <a:prstGeom prst="rect">
            <a:avLst/>
          </a:prstGeom>
        </p:spPr>
      </p:pic>
      <p:sp>
        <p:nvSpPr>
          <p:cNvPr id="5" name="TextBox 4"/>
          <p:cNvSpPr txBox="1"/>
          <p:nvPr/>
        </p:nvSpPr>
        <p:spPr>
          <a:xfrm>
            <a:off x="155909" y="3600450"/>
            <a:ext cx="4073191" cy="2308324"/>
          </a:xfrm>
          <a:prstGeom prst="rect">
            <a:avLst/>
          </a:prstGeom>
          <a:noFill/>
        </p:spPr>
        <p:txBody>
          <a:bodyPr wrap="square" rtlCol="0">
            <a:spAutoFit/>
          </a:bodyPr>
          <a:lstStyle/>
          <a:p>
            <a:r>
              <a:rPr lang="en-US" dirty="0" smtClean="0"/>
              <a:t>When the dialog box open click on Orientation and change the Rotation  then click OK.</a:t>
            </a:r>
          </a:p>
          <a:p>
            <a:r>
              <a:rPr lang="en-US" dirty="0" smtClean="0"/>
              <a:t>Remember if you don’t like it, you can undo and make changes.</a:t>
            </a:r>
          </a:p>
          <a:p>
            <a:endParaRPr lang="en-US" dirty="0"/>
          </a:p>
          <a:p>
            <a:r>
              <a:rPr lang="en-US" dirty="0" smtClean="0"/>
              <a:t>Don’t Forget to Turn your highlight back on!!</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6960" r="7312" b="14545"/>
          <a:stretch/>
        </p:blipFill>
        <p:spPr>
          <a:xfrm>
            <a:off x="4622119" y="2958958"/>
            <a:ext cx="4201841" cy="169164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8395" b="5477"/>
          <a:stretch/>
        </p:blipFill>
        <p:spPr>
          <a:xfrm>
            <a:off x="4367927" y="4754612"/>
            <a:ext cx="4848902" cy="1977390"/>
          </a:xfrm>
          <a:prstGeom prst="rect">
            <a:avLst/>
          </a:prstGeom>
        </p:spPr>
      </p:pic>
    </p:spTree>
    <p:extLst>
      <p:ext uri="{BB962C8B-B14F-4D97-AF65-F5344CB8AC3E}">
        <p14:creationId xmlns:p14="http://schemas.microsoft.com/office/powerpoint/2010/main" val="2730182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9" y="0"/>
            <a:ext cx="3814314" cy="410882"/>
          </a:xfrm>
          <a:prstGeom prst="rect">
            <a:avLst/>
          </a:prstGeom>
        </p:spPr>
        <p:txBody>
          <a:bodyPr wrap="none">
            <a:spAutoFit/>
          </a:bodyPr>
          <a:lstStyle/>
          <a:p>
            <a:pPr>
              <a:lnSpc>
                <a:spcPct val="115000"/>
              </a:lnSpc>
              <a:spcBef>
                <a:spcPts val="100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GIMP® is all about IT (Images and Text)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49"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8516" y="0"/>
            <a:ext cx="3106072" cy="35366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596274"/>
            <a:ext cx="566338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OPEN GIMP®</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Step 1:</a:t>
            </a:r>
            <a:r>
              <a:rPr kumimoji="0" lang="en-US" altLang="en-US"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To begin a new GIMP® project, from the Menu Bar, select </a:t>
            </a:r>
            <a:r>
              <a:rPr kumimoji="0" lang="en-US" altLang="en-US" sz="18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a:t>
            </a:r>
            <a:r>
              <a:rPr kumimoji="0" lang="en-US" altLang="en-US"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ile | </a:t>
            </a:r>
            <a:r>
              <a:rPr kumimoji="0" lang="en-US" altLang="en-US" sz="18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t>
            </a:r>
            <a:r>
              <a:rPr kumimoji="0" lang="en-US" altLang="en-US"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ew.  At the </a:t>
            </a:r>
            <a:r>
              <a:rPr kumimoji="0" lang="en-US" altLang="en-US" sz="18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t>
            </a:r>
            <a:r>
              <a:rPr kumimoji="0" lang="en-US" altLang="en-US"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reate a New Image dialog box, select a size and background color for your new image.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 selected 640 x 400 pixels with a white background.  </a:t>
            </a:r>
            <a:endParaRPr kumimoji="0" lang="en-US" altLang="en-US" sz="900" b="0" i="0" u="none" strike="noStrike" cap="none" normalizeH="0" baseline="0" dirty="0" smtClean="0">
              <a:ln>
                <a:noFill/>
              </a:ln>
              <a:solidFill>
                <a:schemeClr val="tx1"/>
              </a:solidFill>
              <a:effectLst/>
            </a:endParaRPr>
          </a:p>
          <a:p>
            <a:pPr eaLnBrk="0" fontAlgn="base" hangingPunct="0">
              <a:spcBef>
                <a:spcPct val="0"/>
              </a:spcBef>
              <a:spcAft>
                <a:spcPct val="0"/>
              </a:spcAft>
            </a:pPr>
            <a:r>
              <a:rPr kumimoji="0" lang="en-US" altLang="en-US"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You will need to click the + sign beside </a:t>
            </a:r>
            <a:r>
              <a:rPr kumimoji="0" lang="en-US" altLang="en-US" sz="18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a:t>
            </a:r>
            <a:r>
              <a:rPr kumimoji="0" lang="en-US" altLang="en-US"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dvanced Options to expand the menu.     In the Comme</a:t>
            </a:r>
            <a:r>
              <a:rPr kumimoji="0" lang="en-US" altLang="en-US" sz="18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t>
            </a:r>
            <a:r>
              <a:rPr kumimoji="0" lang="en-US" altLang="en-US"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 text box, describe the image. </a:t>
            </a:r>
            <a:r>
              <a:rPr lang="en-US" altLang="en-US" dirty="0">
                <a:latin typeface="Calibri" panose="020F0502020204030204" pitchFamily="34" charset="0"/>
                <a:ea typeface="Times New Roman" panose="02020603050405020304" pitchFamily="18" charset="0"/>
                <a:cs typeface="Times New Roman" panose="02020603050405020304" pitchFamily="18" charset="0"/>
              </a:rPr>
              <a:t>Click the </a:t>
            </a:r>
            <a:r>
              <a:rPr lang="en-US" altLang="en-US" u="sng" dirty="0">
                <a:latin typeface="Calibri" panose="020F0502020204030204" pitchFamily="34" charset="0"/>
                <a:ea typeface="Times New Roman" panose="02020603050405020304" pitchFamily="18" charset="0"/>
                <a:cs typeface="Times New Roman" panose="02020603050405020304" pitchFamily="18" charset="0"/>
              </a:rPr>
              <a:t>O</a:t>
            </a:r>
            <a:r>
              <a:rPr lang="en-US" altLang="en-US" dirty="0">
                <a:latin typeface="Calibri" panose="020F0502020204030204" pitchFamily="34" charset="0"/>
                <a:ea typeface="Times New Roman" panose="02020603050405020304" pitchFamily="18" charset="0"/>
                <a:cs typeface="Times New Roman" panose="02020603050405020304" pitchFamily="18" charset="0"/>
              </a:rPr>
              <a:t>K button</a:t>
            </a:r>
            <a:r>
              <a:rPr lang="en-US" altLang="en-US" dirty="0" smtClean="0">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en-US" sz="900" b="0" i="0" u="none" strike="noStrike" cap="none" normalizeH="0" baseline="0" dirty="0" smtClean="0">
              <a:ln>
                <a:noFill/>
              </a:ln>
              <a:solidFill>
                <a:schemeClr val="tx1"/>
              </a:solidFill>
              <a:effectLst/>
            </a:endParaRPr>
          </a:p>
        </p:txBody>
      </p:sp>
      <p:sp>
        <p:nvSpPr>
          <p:cNvPr id="5" name="Rectangle 5"/>
          <p:cNvSpPr>
            <a:spLocks noChangeArrowheads="1"/>
          </p:cNvSpPr>
          <p:nvPr/>
        </p:nvSpPr>
        <p:spPr bwMode="auto">
          <a:xfrm>
            <a:off x="0" y="32413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1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8516" y="3758263"/>
            <a:ext cx="2697107" cy="30196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8739" y="3954648"/>
            <a:ext cx="53290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new image canvas displays in the GIMP® workspace with image information in the Title Bar and a “Background” layer displays in the Layers palette to the right of the image window.</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9722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973" y="112173"/>
            <a:ext cx="2848373" cy="3181794"/>
          </a:xfrm>
          <a:prstGeom prst="rect">
            <a:avLst/>
          </a:prstGeom>
        </p:spPr>
      </p:pic>
      <p:sp>
        <p:nvSpPr>
          <p:cNvPr id="3" name="TextBox 2"/>
          <p:cNvSpPr txBox="1"/>
          <p:nvPr/>
        </p:nvSpPr>
        <p:spPr>
          <a:xfrm>
            <a:off x="0" y="0"/>
            <a:ext cx="4640580" cy="3693319"/>
          </a:xfrm>
          <a:prstGeom prst="rect">
            <a:avLst/>
          </a:prstGeom>
          <a:noFill/>
        </p:spPr>
        <p:txBody>
          <a:bodyPr wrap="square" rtlCol="0">
            <a:spAutoFit/>
          </a:bodyPr>
          <a:lstStyle/>
          <a:p>
            <a:r>
              <a:rPr lang="en-US" dirty="0" smtClean="0"/>
              <a:t>Lets clean up our layers and then I’ll show you a couple more options and the finished product.</a:t>
            </a:r>
          </a:p>
          <a:p>
            <a:r>
              <a:rPr lang="en-US" dirty="0" smtClean="0"/>
              <a:t>In Layer Group Copy change the middle layer that holds the letter and color to Y and change the Group to Y.</a:t>
            </a:r>
          </a:p>
          <a:p>
            <a:r>
              <a:rPr lang="en-US" dirty="0" smtClean="0"/>
              <a:t>Then go back and change the first Group to M.</a:t>
            </a:r>
          </a:p>
          <a:p>
            <a:endParaRPr lang="en-US" dirty="0"/>
          </a:p>
          <a:p>
            <a:r>
              <a:rPr lang="en-US" dirty="0" smtClean="0"/>
              <a:t>Now remember to create another letter, you simply copy the group  and follow the previous stapes for coloring the box , adding the letter, and mapping the object. </a:t>
            </a:r>
            <a:r>
              <a:rPr lang="en-US" dirty="0" smtClean="0">
                <a:sym typeface="Wingdings" panose="05000000000000000000" pitchFamily="2" charset="2"/>
              </a:rPr>
              <a:t></a:t>
            </a:r>
          </a:p>
          <a:p>
            <a:r>
              <a:rPr lang="en-US" dirty="0" smtClean="0">
                <a:sym typeface="Wingdings" panose="05000000000000000000" pitchFamily="2" charset="2"/>
              </a:rPr>
              <a:t>I’m going to create four more letters to spell out GIMP.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8958" y="197766"/>
            <a:ext cx="2743583" cy="3039187"/>
          </a:xfrm>
          <a:prstGeom prst="rect">
            <a:avLst/>
          </a:prstGeom>
        </p:spPr>
      </p:pic>
      <p:sp>
        <p:nvSpPr>
          <p:cNvPr id="5" name="Rectangle 4"/>
          <p:cNvSpPr/>
          <p:nvPr/>
        </p:nvSpPr>
        <p:spPr>
          <a:xfrm>
            <a:off x="5360670" y="2148840"/>
            <a:ext cx="1371600" cy="3543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583930" y="2165985"/>
            <a:ext cx="1783080" cy="3086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37366" y="1600200"/>
            <a:ext cx="1501044"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38958" y="2650034"/>
            <a:ext cx="1688022" cy="4132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7770" y="1600201"/>
            <a:ext cx="2096206"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00650" y="2650034"/>
            <a:ext cx="1531620" cy="4132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6418"/>
          <a:stretch/>
        </p:blipFill>
        <p:spPr>
          <a:xfrm>
            <a:off x="2842790" y="4194810"/>
            <a:ext cx="6049219" cy="1934549"/>
          </a:xfrm>
          <a:prstGeom prst="rect">
            <a:avLst/>
          </a:prstGeom>
        </p:spPr>
      </p:pic>
    </p:spTree>
    <p:extLst>
      <p:ext uri="{BB962C8B-B14F-4D97-AF65-F5344CB8AC3E}">
        <p14:creationId xmlns:p14="http://schemas.microsoft.com/office/powerpoint/2010/main" val="458682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543050" cy="369332"/>
          </a:xfrm>
          <a:prstGeom prst="rect">
            <a:avLst/>
          </a:prstGeom>
          <a:noFill/>
        </p:spPr>
        <p:txBody>
          <a:bodyPr wrap="square" rtlCol="0">
            <a:spAutoFit/>
          </a:bodyPr>
          <a:lstStyle/>
          <a:p>
            <a:r>
              <a:rPr lang="en-US" b="1" dirty="0" smtClean="0"/>
              <a:t>Perspective</a:t>
            </a:r>
            <a:endParaRPr lang="en-US" b="1" dirty="0"/>
          </a:p>
        </p:txBody>
      </p:sp>
      <p:sp>
        <p:nvSpPr>
          <p:cNvPr id="3" name="TextBox 2"/>
          <p:cNvSpPr txBox="1"/>
          <p:nvPr/>
        </p:nvSpPr>
        <p:spPr>
          <a:xfrm>
            <a:off x="0" y="369332"/>
            <a:ext cx="6099810" cy="2031325"/>
          </a:xfrm>
          <a:prstGeom prst="rect">
            <a:avLst/>
          </a:prstGeom>
          <a:noFill/>
        </p:spPr>
        <p:txBody>
          <a:bodyPr wrap="square" rtlCol="0">
            <a:spAutoFit/>
          </a:bodyPr>
          <a:lstStyle/>
          <a:p>
            <a:r>
              <a:rPr lang="en-US" dirty="0" smtClean="0"/>
              <a:t>We perceive objects that are closer = larger and further away = smaller.</a:t>
            </a:r>
          </a:p>
          <a:p>
            <a:endParaRPr lang="en-US" dirty="0"/>
          </a:p>
          <a:p>
            <a:r>
              <a:rPr lang="en-US" dirty="0" smtClean="0"/>
              <a:t>If I want MY in the upper left corner it should be a little smaller since it is further away from me.</a:t>
            </a:r>
          </a:p>
          <a:p>
            <a:r>
              <a:rPr lang="en-US" dirty="0" smtClean="0"/>
              <a:t>Select the M Group, click on Layer and Scale Layer . Keep the link as is and change it to 250px. Do the Same for the Y.</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58" t="10654" r="5360" b="4876"/>
          <a:stretch/>
        </p:blipFill>
        <p:spPr>
          <a:xfrm>
            <a:off x="6099810" y="0"/>
            <a:ext cx="6092190" cy="38061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1819"/>
            <a:ext cx="5977889" cy="3736181"/>
          </a:xfrm>
          <a:prstGeom prst="rect">
            <a:avLst/>
          </a:prstGeom>
        </p:spPr>
      </p:pic>
    </p:spTree>
    <p:extLst>
      <p:ext uri="{BB962C8B-B14F-4D97-AF65-F5344CB8AC3E}">
        <p14:creationId xmlns:p14="http://schemas.microsoft.com/office/powerpoint/2010/main" val="3947615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857500" cy="369332"/>
          </a:xfrm>
          <a:prstGeom prst="rect">
            <a:avLst/>
          </a:prstGeom>
          <a:noFill/>
        </p:spPr>
        <p:txBody>
          <a:bodyPr wrap="square" rtlCol="0">
            <a:spAutoFit/>
          </a:bodyPr>
          <a:lstStyle/>
          <a:p>
            <a:r>
              <a:rPr lang="en-US" b="1" dirty="0" smtClean="0"/>
              <a:t>Position – in front or behind</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091" y="0"/>
            <a:ext cx="2915057" cy="17433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699" y="23815"/>
            <a:ext cx="2772162" cy="1695687"/>
          </a:xfrm>
          <a:prstGeom prst="rect">
            <a:avLst/>
          </a:prstGeom>
        </p:spPr>
      </p:pic>
      <p:sp>
        <p:nvSpPr>
          <p:cNvPr id="5" name="TextBox 4"/>
          <p:cNvSpPr txBox="1"/>
          <p:nvPr/>
        </p:nvSpPr>
        <p:spPr>
          <a:xfrm>
            <a:off x="182880" y="548640"/>
            <a:ext cx="3701211" cy="1754326"/>
          </a:xfrm>
          <a:prstGeom prst="rect">
            <a:avLst/>
          </a:prstGeom>
          <a:noFill/>
        </p:spPr>
        <p:txBody>
          <a:bodyPr wrap="square" rtlCol="0">
            <a:spAutoFit/>
          </a:bodyPr>
          <a:lstStyle/>
          <a:p>
            <a:r>
              <a:rPr lang="en-US" dirty="0" smtClean="0"/>
              <a:t>If you move the Y next to the M it will cover it (in front), however if you want to move the Y behind the M. Click on the M in the Layers Panel  then click the Up arrow and the Y will get behind the M.</a:t>
            </a:r>
            <a:endParaRPr lang="en-US" dirty="0"/>
          </a:p>
        </p:txBody>
      </p:sp>
      <p:sp>
        <p:nvSpPr>
          <p:cNvPr id="6" name="Rectangle 5"/>
          <p:cNvSpPr/>
          <p:nvPr/>
        </p:nvSpPr>
        <p:spPr>
          <a:xfrm>
            <a:off x="8412480" y="1463040"/>
            <a:ext cx="331470" cy="256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85302" y="871658"/>
            <a:ext cx="2370228" cy="2771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682" y="1625310"/>
            <a:ext cx="2772162" cy="17242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40126"/>
            <a:ext cx="6096851" cy="3801005"/>
          </a:xfrm>
          <a:prstGeom prst="rect">
            <a:avLst/>
          </a:prstGeom>
        </p:spPr>
      </p:pic>
      <p:sp>
        <p:nvSpPr>
          <p:cNvPr id="10" name="TextBox 9"/>
          <p:cNvSpPr txBox="1"/>
          <p:nvPr/>
        </p:nvSpPr>
        <p:spPr>
          <a:xfrm>
            <a:off x="6381750" y="3625012"/>
            <a:ext cx="5052060" cy="1477328"/>
          </a:xfrm>
          <a:prstGeom prst="rect">
            <a:avLst/>
          </a:prstGeom>
          <a:noFill/>
        </p:spPr>
        <p:txBody>
          <a:bodyPr wrap="square" rtlCol="0">
            <a:spAutoFit/>
          </a:bodyPr>
          <a:lstStyle/>
          <a:p>
            <a:r>
              <a:rPr lang="en-US" dirty="0" smtClean="0"/>
              <a:t>For this version I decreased the size of the P increase the size of the I and turned off the shadow, left the M and G the same and finally changed the order until I got the effect of the I sitting on top of the GM with the P behind it. </a:t>
            </a:r>
            <a:endParaRPr lang="en-US"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9700" y="5535117"/>
            <a:ext cx="2705478" cy="1114581"/>
          </a:xfrm>
          <a:prstGeom prst="rect">
            <a:avLst/>
          </a:prstGeom>
        </p:spPr>
      </p:pic>
    </p:spTree>
    <p:extLst>
      <p:ext uri="{BB962C8B-B14F-4D97-AF65-F5344CB8AC3E}">
        <p14:creationId xmlns:p14="http://schemas.microsoft.com/office/powerpoint/2010/main" val="525810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257550" cy="1200329"/>
          </a:xfrm>
          <a:prstGeom prst="rect">
            <a:avLst/>
          </a:prstGeom>
          <a:noFill/>
        </p:spPr>
        <p:txBody>
          <a:bodyPr wrap="square" rtlCol="0">
            <a:spAutoFit/>
          </a:bodyPr>
          <a:lstStyle/>
          <a:p>
            <a:r>
              <a:rPr lang="en-US" dirty="0" smtClean="0"/>
              <a:t>Experiment however you like </a:t>
            </a:r>
            <a:r>
              <a:rPr lang="en-US" dirty="0" smtClean="0">
                <a:sym typeface="Wingdings" panose="05000000000000000000" pitchFamily="2" charset="2"/>
              </a:rPr>
              <a:t></a:t>
            </a:r>
          </a:p>
          <a:p>
            <a:endParaRPr lang="en-US" dirty="0">
              <a:sym typeface="Wingdings" panose="05000000000000000000" pitchFamily="2" charset="2"/>
            </a:endParaRPr>
          </a:p>
          <a:p>
            <a:r>
              <a:rPr lang="en-US" dirty="0" smtClean="0">
                <a:sym typeface="Wingdings" panose="05000000000000000000" pitchFamily="2" charset="2"/>
              </a:rPr>
              <a:t>I’m going to use this in my final website banner.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727" y="600164"/>
            <a:ext cx="6087325" cy="38010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57" y="2500666"/>
            <a:ext cx="2981741" cy="1152686"/>
          </a:xfrm>
          <a:prstGeom prst="rect">
            <a:avLst/>
          </a:prstGeom>
        </p:spPr>
      </p:pic>
      <p:sp>
        <p:nvSpPr>
          <p:cNvPr id="5" name="TextBox 4"/>
          <p:cNvSpPr txBox="1"/>
          <p:nvPr/>
        </p:nvSpPr>
        <p:spPr>
          <a:xfrm>
            <a:off x="137904" y="1303020"/>
            <a:ext cx="2708166" cy="646331"/>
          </a:xfrm>
          <a:prstGeom prst="rect">
            <a:avLst/>
          </a:prstGeom>
          <a:noFill/>
        </p:spPr>
        <p:txBody>
          <a:bodyPr wrap="square" rtlCol="0">
            <a:spAutoFit/>
          </a:bodyPr>
          <a:lstStyle/>
          <a:p>
            <a:r>
              <a:rPr lang="en-US" dirty="0" smtClean="0"/>
              <a:t>Don’t forget to save the .</a:t>
            </a:r>
            <a:r>
              <a:rPr lang="en-US" dirty="0" err="1" smtClean="0"/>
              <a:t>xcf</a:t>
            </a:r>
            <a:r>
              <a:rPr lang="en-US" dirty="0" smtClean="0"/>
              <a:t>. and export to a .</a:t>
            </a:r>
            <a:r>
              <a:rPr lang="en-US" dirty="0" err="1" smtClean="0"/>
              <a:t>png</a:t>
            </a:r>
            <a:r>
              <a:rPr lang="en-US" dirty="0" smtClean="0"/>
              <a:t>.</a:t>
            </a:r>
            <a:endParaRPr lang="en-US" dirty="0"/>
          </a:p>
        </p:txBody>
      </p:sp>
    </p:spTree>
    <p:extLst>
      <p:ext uri="{BB962C8B-B14F-4D97-AF65-F5344CB8AC3E}">
        <p14:creationId xmlns:p14="http://schemas.microsoft.com/office/powerpoint/2010/main" val="75186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4159045" cy="646331"/>
          </a:xfrm>
          <a:prstGeom prst="rect">
            <a:avLst/>
          </a:prstGeom>
          <a:noFill/>
        </p:spPr>
        <p:txBody>
          <a:bodyPr wrap="square" rtlCol="0">
            <a:spAutoFit/>
          </a:bodyPr>
          <a:lstStyle/>
          <a:p>
            <a:r>
              <a:rPr lang="en-US" dirty="0" smtClean="0"/>
              <a:t>Click on the folder icon to create a new “Layer Group”</a:t>
            </a:r>
            <a:endParaRPr lang="en-US" dirty="0"/>
          </a:p>
        </p:txBody>
      </p:sp>
      <p:grpSp>
        <p:nvGrpSpPr>
          <p:cNvPr id="6" name="Group 5"/>
          <p:cNvGrpSpPr/>
          <p:nvPr/>
        </p:nvGrpSpPr>
        <p:grpSpPr>
          <a:xfrm>
            <a:off x="4242618" y="61430"/>
            <a:ext cx="2697107" cy="3019683"/>
            <a:chOff x="5284838" y="0"/>
            <a:chExt cx="2697107" cy="3019683"/>
          </a:xfrm>
        </p:grpSpPr>
        <p:pic>
          <p:nvPicPr>
            <p:cNvPr id="2" name="Picture 1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84838" y="0"/>
              <a:ext cx="2697107" cy="30196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66619" y="2757948"/>
              <a:ext cx="250723" cy="235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045" y="3503900"/>
            <a:ext cx="2838846" cy="3115110"/>
          </a:xfrm>
          <a:prstGeom prst="rect">
            <a:avLst/>
          </a:prstGeom>
        </p:spPr>
      </p:pic>
      <p:sp>
        <p:nvSpPr>
          <p:cNvPr id="7" name="TextBox 6"/>
          <p:cNvSpPr txBox="1"/>
          <p:nvPr/>
        </p:nvSpPr>
        <p:spPr>
          <a:xfrm>
            <a:off x="265471" y="3687097"/>
            <a:ext cx="3411794" cy="923330"/>
          </a:xfrm>
          <a:prstGeom prst="rect">
            <a:avLst/>
          </a:prstGeom>
          <a:noFill/>
        </p:spPr>
        <p:txBody>
          <a:bodyPr wrap="square" rtlCol="0">
            <a:spAutoFit/>
          </a:bodyPr>
          <a:lstStyle/>
          <a:p>
            <a:r>
              <a:rPr lang="en-US" dirty="0" smtClean="0"/>
              <a:t>Next, click on add a “New Layer”</a:t>
            </a:r>
          </a:p>
          <a:p>
            <a:r>
              <a:rPr lang="en-US" dirty="0" smtClean="0"/>
              <a:t>Change the width and height to 300px and click Ok.</a:t>
            </a:r>
            <a:endParaRPr lang="en-US" dirty="0"/>
          </a:p>
        </p:txBody>
      </p:sp>
      <p:sp>
        <p:nvSpPr>
          <p:cNvPr id="8" name="Rectangle 7"/>
          <p:cNvSpPr/>
          <p:nvPr/>
        </p:nvSpPr>
        <p:spPr>
          <a:xfrm>
            <a:off x="4242618" y="6361471"/>
            <a:ext cx="329382" cy="2575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108" y="3322900"/>
            <a:ext cx="2924583" cy="3296110"/>
          </a:xfrm>
          <a:prstGeom prst="rect">
            <a:avLst/>
          </a:prstGeom>
        </p:spPr>
      </p:pic>
      <p:sp>
        <p:nvSpPr>
          <p:cNvPr id="10" name="Rectangle 9"/>
          <p:cNvSpPr/>
          <p:nvPr/>
        </p:nvSpPr>
        <p:spPr>
          <a:xfrm>
            <a:off x="7978877" y="4306530"/>
            <a:ext cx="2197510" cy="545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240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847" y="181979"/>
            <a:ext cx="2876951" cy="3219899"/>
          </a:xfrm>
          <a:prstGeom prst="rect">
            <a:avLst/>
          </a:prstGeom>
        </p:spPr>
      </p:pic>
      <p:sp>
        <p:nvSpPr>
          <p:cNvPr id="3" name="TextBox 2"/>
          <p:cNvSpPr txBox="1"/>
          <p:nvPr/>
        </p:nvSpPr>
        <p:spPr>
          <a:xfrm>
            <a:off x="0" y="147484"/>
            <a:ext cx="3657600" cy="1200329"/>
          </a:xfrm>
          <a:prstGeom prst="rect">
            <a:avLst/>
          </a:prstGeom>
          <a:noFill/>
        </p:spPr>
        <p:txBody>
          <a:bodyPr wrap="square" rtlCol="0">
            <a:spAutoFit/>
          </a:bodyPr>
          <a:lstStyle/>
          <a:p>
            <a:r>
              <a:rPr lang="en-US" dirty="0" smtClean="0"/>
              <a:t>Now we need to duplicate this new layer twice.</a:t>
            </a:r>
          </a:p>
          <a:p>
            <a:r>
              <a:rPr lang="en-US" dirty="0" smtClean="0"/>
              <a:t>Click on the “Duplicate Layer” button twice.</a:t>
            </a:r>
            <a:endParaRPr lang="en-US" dirty="0"/>
          </a:p>
        </p:txBody>
      </p:sp>
      <p:sp>
        <p:nvSpPr>
          <p:cNvPr id="4" name="Rectangle 3"/>
          <p:cNvSpPr/>
          <p:nvPr/>
        </p:nvSpPr>
        <p:spPr>
          <a:xfrm>
            <a:off x="5678129" y="3038168"/>
            <a:ext cx="265471" cy="3637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891" y="181979"/>
            <a:ext cx="2924583" cy="31722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484630"/>
            <a:ext cx="2838846" cy="3172268"/>
          </a:xfrm>
          <a:prstGeom prst="rect">
            <a:avLst/>
          </a:prstGeom>
        </p:spPr>
      </p:pic>
      <p:sp>
        <p:nvSpPr>
          <p:cNvPr id="7" name="TextBox 6"/>
          <p:cNvSpPr txBox="1"/>
          <p:nvPr/>
        </p:nvSpPr>
        <p:spPr>
          <a:xfrm>
            <a:off x="176644" y="3401878"/>
            <a:ext cx="3480955" cy="1200329"/>
          </a:xfrm>
          <a:prstGeom prst="rect">
            <a:avLst/>
          </a:prstGeom>
          <a:noFill/>
        </p:spPr>
        <p:txBody>
          <a:bodyPr wrap="square" rtlCol="0">
            <a:spAutoFit/>
          </a:bodyPr>
          <a:lstStyle/>
          <a:p>
            <a:r>
              <a:rPr lang="en-US" dirty="0" smtClean="0"/>
              <a:t>Now select the middle layer by clicking on it. This is the layer we are going to create our sphere shape on.</a:t>
            </a:r>
            <a:endParaRPr lang="en-US" dirty="0"/>
          </a:p>
        </p:txBody>
      </p:sp>
    </p:spTree>
    <p:extLst>
      <p:ext uri="{BB962C8B-B14F-4D97-AF65-F5344CB8AC3E}">
        <p14:creationId xmlns:p14="http://schemas.microsoft.com/office/powerpoint/2010/main" val="2932550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616036" cy="2308324"/>
          </a:xfrm>
          <a:prstGeom prst="rect">
            <a:avLst/>
          </a:prstGeom>
          <a:noFill/>
        </p:spPr>
        <p:txBody>
          <a:bodyPr wrap="square" rtlCol="0">
            <a:spAutoFit/>
          </a:bodyPr>
          <a:lstStyle/>
          <a:p>
            <a:r>
              <a:rPr lang="en-US" dirty="0" smtClean="0"/>
              <a:t>Next we are going to fill this layer with a color.</a:t>
            </a:r>
          </a:p>
          <a:p>
            <a:r>
              <a:rPr lang="en-US" dirty="0" smtClean="0"/>
              <a:t>Click on the “Bucket Fill Tool”  and then the foreground color swatch.</a:t>
            </a:r>
          </a:p>
          <a:p>
            <a:r>
              <a:rPr lang="en-US" dirty="0" smtClean="0"/>
              <a:t>Select  the color you want to have for your first sphere and click ok.</a:t>
            </a:r>
          </a:p>
          <a:p>
            <a:endParaRPr lang="en-US" dirty="0"/>
          </a:p>
          <a:p>
            <a:r>
              <a:rPr lang="en-US" dirty="0" smtClean="0"/>
              <a:t>Click on the layer to fill it with color</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3075"/>
          <a:stretch/>
        </p:blipFill>
        <p:spPr>
          <a:xfrm>
            <a:off x="9870406" y="0"/>
            <a:ext cx="1264056" cy="3838636"/>
          </a:xfrm>
          <a:prstGeom prst="rect">
            <a:avLst/>
          </a:prstGeom>
          <a:ln>
            <a:solidFill>
              <a:schemeClr val="tx1"/>
            </a:solidFill>
          </a:ln>
        </p:spPr>
      </p:pic>
      <p:sp>
        <p:nvSpPr>
          <p:cNvPr id="8" name="Rectangle 7"/>
          <p:cNvSpPr/>
          <p:nvPr/>
        </p:nvSpPr>
        <p:spPr>
          <a:xfrm>
            <a:off x="9870406" y="1919318"/>
            <a:ext cx="1264056" cy="1799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35450" y="-124317"/>
            <a:ext cx="6134956" cy="3962953"/>
            <a:chOff x="3854864" y="-101457"/>
            <a:chExt cx="6134956" cy="3962953"/>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864" y="-101457"/>
              <a:ext cx="6134956" cy="3962953"/>
            </a:xfrm>
            <a:prstGeom prst="rect">
              <a:avLst/>
            </a:prstGeom>
          </p:spPr>
        </p:pic>
        <p:sp>
          <p:nvSpPr>
            <p:cNvPr id="5" name="Rectangle 4"/>
            <p:cNvSpPr/>
            <p:nvPr/>
          </p:nvSpPr>
          <p:spPr>
            <a:xfrm>
              <a:off x="4514405" y="2208601"/>
              <a:ext cx="447553" cy="339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54864" y="1331703"/>
              <a:ext cx="471949" cy="339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98" y="3788189"/>
            <a:ext cx="3510826" cy="2967214"/>
          </a:xfrm>
          <a:prstGeom prst="rect">
            <a:avLst/>
          </a:prstGeom>
        </p:spPr>
      </p:pic>
    </p:spTree>
    <p:extLst>
      <p:ext uri="{BB962C8B-B14F-4D97-AF65-F5344CB8AC3E}">
        <p14:creationId xmlns:p14="http://schemas.microsoft.com/office/powerpoint/2010/main" val="2107956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371850" cy="5355312"/>
          </a:xfrm>
          <a:prstGeom prst="rect">
            <a:avLst/>
          </a:prstGeom>
          <a:noFill/>
        </p:spPr>
        <p:txBody>
          <a:bodyPr wrap="square" rtlCol="0">
            <a:spAutoFit/>
          </a:bodyPr>
          <a:lstStyle/>
          <a:p>
            <a:r>
              <a:rPr lang="en-US" dirty="0" smtClean="0"/>
              <a:t>Now we need to add text, one letter to be precise. </a:t>
            </a:r>
          </a:p>
          <a:p>
            <a:endParaRPr lang="en-US" dirty="0" smtClean="0"/>
          </a:p>
          <a:p>
            <a:r>
              <a:rPr lang="en-US" dirty="0" smtClean="0"/>
              <a:t>Click on the “Text Tool”. Click on the switch arrows to change the Foreground to White, select a font of your choice, and then change the size to 150px.</a:t>
            </a:r>
          </a:p>
          <a:p>
            <a:r>
              <a:rPr lang="en-US" dirty="0" smtClean="0"/>
              <a:t>Click on the Layer and type the letter “M”.</a:t>
            </a:r>
          </a:p>
          <a:p>
            <a:endParaRPr lang="en-US" dirty="0" smtClean="0"/>
          </a:p>
          <a:p>
            <a:r>
              <a:rPr lang="en-US" dirty="0" smtClean="0"/>
              <a:t>Then Select the move tool to position the M in the </a:t>
            </a:r>
            <a:r>
              <a:rPr lang="en-US" dirty="0"/>
              <a:t>m</a:t>
            </a:r>
            <a:r>
              <a:rPr lang="en-US" dirty="0" smtClean="0"/>
              <a:t>iddle of the square</a:t>
            </a:r>
            <a:r>
              <a:rPr lang="en-US" dirty="0" smtClean="0"/>
              <a:t>.</a:t>
            </a:r>
          </a:p>
          <a:p>
            <a:endParaRPr lang="en-US" dirty="0"/>
          </a:p>
          <a:p>
            <a:r>
              <a:rPr lang="en-US" dirty="0" smtClean="0"/>
              <a:t>Remember that when you use the Move Tool – you will want to select the Move the active layer option in the Mov</a:t>
            </a:r>
            <a:r>
              <a:rPr lang="en-US" dirty="0" smtClean="0"/>
              <a:t>e tools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653" y="209196"/>
            <a:ext cx="7516274" cy="5068007"/>
          </a:xfrm>
          <a:prstGeom prst="rect">
            <a:avLst/>
          </a:prstGeom>
        </p:spPr>
      </p:pic>
      <p:sp>
        <p:nvSpPr>
          <p:cNvPr id="4" name="Rectangle 3"/>
          <p:cNvSpPr/>
          <p:nvPr/>
        </p:nvSpPr>
        <p:spPr>
          <a:xfrm>
            <a:off x="5886450" y="1417320"/>
            <a:ext cx="377190"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17820" y="2651760"/>
            <a:ext cx="16002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34840" y="3543300"/>
            <a:ext cx="1828800" cy="628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77840" y="1131570"/>
            <a:ext cx="30861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4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3714751" cy="3416320"/>
          </a:xfrm>
          <a:prstGeom prst="rect">
            <a:avLst/>
          </a:prstGeom>
          <a:noFill/>
        </p:spPr>
        <p:txBody>
          <a:bodyPr wrap="square" rtlCol="0">
            <a:spAutoFit/>
          </a:bodyPr>
          <a:lstStyle/>
          <a:p>
            <a:r>
              <a:rPr lang="en-US" dirty="0" smtClean="0"/>
              <a:t>Now we need to scale the layer to that the text doesn’t wrap  when we change it to a sphere.</a:t>
            </a:r>
            <a:endParaRPr lang="en-US" dirty="0"/>
          </a:p>
          <a:p>
            <a:r>
              <a:rPr lang="en-US" dirty="0" smtClean="0"/>
              <a:t>Click on Layer – Scale Layer in the toolbar. </a:t>
            </a:r>
          </a:p>
          <a:p>
            <a:r>
              <a:rPr lang="en-US" dirty="0" smtClean="0"/>
              <a:t>Since we only want to change the width , click on the chain to Unlink it. </a:t>
            </a:r>
          </a:p>
          <a:p>
            <a:r>
              <a:rPr lang="en-US" dirty="0" smtClean="0"/>
              <a:t>Then you can divide  the width by  putting “ /2” right in the cell. Click </a:t>
            </a:r>
            <a:r>
              <a:rPr lang="en-US" dirty="0"/>
              <a:t>S</a:t>
            </a:r>
            <a:r>
              <a:rPr lang="en-US" dirty="0" smtClean="0"/>
              <a:t>cale.</a:t>
            </a:r>
          </a:p>
          <a:p>
            <a:r>
              <a:rPr lang="en-US" dirty="0" smtClean="0"/>
              <a:t>Notice your M is now skinnier, but it will stretch around the sphere.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022" y="0"/>
            <a:ext cx="3753374" cy="28960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659" y="9526"/>
            <a:ext cx="3781953" cy="28864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6" y="3566476"/>
            <a:ext cx="3029373" cy="2915057"/>
          </a:xfrm>
          <a:prstGeom prst="rect">
            <a:avLst/>
          </a:prstGeom>
        </p:spPr>
      </p:pic>
      <p:sp>
        <p:nvSpPr>
          <p:cNvPr id="7" name="Rectangle 6"/>
          <p:cNvSpPr/>
          <p:nvPr/>
        </p:nvSpPr>
        <p:spPr>
          <a:xfrm>
            <a:off x="5497831" y="1051560"/>
            <a:ext cx="205740" cy="396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77740" y="960120"/>
            <a:ext cx="628650"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66960" y="2343150"/>
            <a:ext cx="811530"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7049" y="3055792"/>
            <a:ext cx="3552951" cy="3625296"/>
          </a:xfrm>
          <a:prstGeom prst="rect">
            <a:avLst/>
          </a:prstGeom>
        </p:spPr>
      </p:pic>
      <p:sp>
        <p:nvSpPr>
          <p:cNvPr id="12" name="TextBox 11"/>
          <p:cNvSpPr txBox="1"/>
          <p:nvPr/>
        </p:nvSpPr>
        <p:spPr>
          <a:xfrm>
            <a:off x="3532909" y="3566476"/>
            <a:ext cx="3408218" cy="923330"/>
          </a:xfrm>
          <a:prstGeom prst="rect">
            <a:avLst/>
          </a:prstGeom>
          <a:noFill/>
        </p:spPr>
        <p:txBody>
          <a:bodyPr wrap="square" rtlCol="0">
            <a:spAutoFit/>
          </a:bodyPr>
          <a:lstStyle/>
          <a:p>
            <a:r>
              <a:rPr lang="en-US" dirty="0" smtClean="0"/>
              <a:t>In the layers panel, right click on the M and select Merge Down onto the colored layer.  </a:t>
            </a:r>
            <a:endParaRPr lang="en-US" dirty="0"/>
          </a:p>
        </p:txBody>
      </p:sp>
      <p:sp>
        <p:nvSpPr>
          <p:cNvPr id="13" name="Rectangle 12"/>
          <p:cNvSpPr/>
          <p:nvPr/>
        </p:nvSpPr>
        <p:spPr>
          <a:xfrm>
            <a:off x="7877049" y="4868440"/>
            <a:ext cx="1907031" cy="3779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806940" y="6103620"/>
            <a:ext cx="1074420" cy="2057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16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805010" cy="369332"/>
          </a:xfrm>
          <a:prstGeom prst="rect">
            <a:avLst/>
          </a:prstGeom>
          <a:noFill/>
        </p:spPr>
        <p:txBody>
          <a:bodyPr wrap="square" rtlCol="0">
            <a:spAutoFit/>
          </a:bodyPr>
          <a:lstStyle/>
          <a:p>
            <a:r>
              <a:rPr lang="en-US" dirty="0" smtClean="0"/>
              <a:t>From </a:t>
            </a:r>
            <a:r>
              <a:rPr lang="en-US" dirty="0" smtClean="0"/>
              <a:t>the toolbar click on Filters – Map – Map Object.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010" y="0"/>
            <a:ext cx="4229690" cy="3858163"/>
          </a:xfrm>
          <a:prstGeom prst="rect">
            <a:avLst/>
          </a:prstGeom>
        </p:spPr>
      </p:pic>
      <p:sp>
        <p:nvSpPr>
          <p:cNvPr id="5" name="TextBox 4"/>
          <p:cNvSpPr txBox="1"/>
          <p:nvPr/>
        </p:nvSpPr>
        <p:spPr>
          <a:xfrm>
            <a:off x="228600" y="892483"/>
            <a:ext cx="3140081" cy="1754326"/>
          </a:xfrm>
          <a:prstGeom prst="rect">
            <a:avLst/>
          </a:prstGeom>
          <a:noFill/>
        </p:spPr>
        <p:txBody>
          <a:bodyPr wrap="square" rtlCol="0">
            <a:spAutoFit/>
          </a:bodyPr>
          <a:lstStyle/>
          <a:p>
            <a:r>
              <a:rPr lang="en-US" dirty="0" smtClean="0"/>
              <a:t>Options:</a:t>
            </a:r>
          </a:p>
          <a:p>
            <a:r>
              <a:rPr lang="en-US" dirty="0" smtClean="0"/>
              <a:t>Change “Map to” from Plane to Sphere.</a:t>
            </a:r>
          </a:p>
          <a:p>
            <a:r>
              <a:rPr lang="en-US" dirty="0" smtClean="0"/>
              <a:t>Check off -  transparent background</a:t>
            </a:r>
          </a:p>
          <a:p>
            <a:r>
              <a:rPr lang="en-US" dirty="0" smtClean="0"/>
              <a:t>Check off - Update live preview</a:t>
            </a:r>
            <a:endParaRPr lang="en-US" dirty="0"/>
          </a:p>
        </p:txBody>
      </p:sp>
      <p:grpSp>
        <p:nvGrpSpPr>
          <p:cNvPr id="10" name="Group 9"/>
          <p:cNvGrpSpPr/>
          <p:nvPr/>
        </p:nvGrpSpPr>
        <p:grpSpPr>
          <a:xfrm>
            <a:off x="3551240" y="369332"/>
            <a:ext cx="4071210" cy="3173497"/>
            <a:chOff x="3368681" y="892483"/>
            <a:chExt cx="4071210" cy="317349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681" y="892483"/>
              <a:ext cx="4071210" cy="3173497"/>
            </a:xfrm>
            <a:prstGeom prst="rect">
              <a:avLst/>
            </a:prstGeom>
          </p:spPr>
        </p:pic>
        <p:sp>
          <p:nvSpPr>
            <p:cNvPr id="6" name="Rectangle 5"/>
            <p:cNvSpPr/>
            <p:nvPr/>
          </p:nvSpPr>
          <p:spPr>
            <a:xfrm>
              <a:off x="5404286" y="1611630"/>
              <a:ext cx="181947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04286" y="1840230"/>
              <a:ext cx="1308428" cy="2197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43300" y="3291840"/>
              <a:ext cx="1049895" cy="251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394842"/>
            <a:ext cx="4320540" cy="3463157"/>
          </a:xfrm>
          <a:prstGeom prst="rect">
            <a:avLst/>
          </a:prstGeom>
        </p:spPr>
      </p:pic>
    </p:spTree>
    <p:extLst>
      <p:ext uri="{BB962C8B-B14F-4D97-AF65-F5344CB8AC3E}">
        <p14:creationId xmlns:p14="http://schemas.microsoft.com/office/powerpoint/2010/main" val="916629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2870"/>
            <a:ext cx="5074920" cy="2308324"/>
          </a:xfrm>
          <a:prstGeom prst="rect">
            <a:avLst/>
          </a:prstGeom>
          <a:noFill/>
        </p:spPr>
        <p:txBody>
          <a:bodyPr wrap="square" rtlCol="0">
            <a:spAutoFit/>
          </a:bodyPr>
          <a:lstStyle/>
          <a:p>
            <a:r>
              <a:rPr lang="en-US" dirty="0" smtClean="0"/>
              <a:t>Light:</a:t>
            </a:r>
          </a:p>
          <a:p>
            <a:r>
              <a:rPr lang="en-US" dirty="0" smtClean="0"/>
              <a:t>Change X to -1.00</a:t>
            </a:r>
          </a:p>
          <a:p>
            <a:r>
              <a:rPr lang="en-US" dirty="0" smtClean="0"/>
              <a:t>Change Y to -2.00</a:t>
            </a:r>
          </a:p>
          <a:p>
            <a:endParaRPr lang="en-US" dirty="0"/>
          </a:p>
          <a:p>
            <a:r>
              <a:rPr lang="en-US" b="1" dirty="0" smtClean="0"/>
              <a:t>Note: </a:t>
            </a:r>
            <a:r>
              <a:rPr lang="en-US" dirty="0" smtClean="0"/>
              <a:t>you can change these to anything you would like, adjust them and watch what happens in the live preview.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302" y="-11694"/>
            <a:ext cx="4839375" cy="38200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7468"/>
            <a:ext cx="4896533" cy="3810532"/>
          </a:xfrm>
          <a:prstGeom prst="rect">
            <a:avLst/>
          </a:prstGeom>
        </p:spPr>
      </p:pic>
    </p:spTree>
    <p:extLst>
      <p:ext uri="{BB962C8B-B14F-4D97-AF65-F5344CB8AC3E}">
        <p14:creationId xmlns:p14="http://schemas.microsoft.com/office/powerpoint/2010/main" val="2205582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1625</Words>
  <Application>Microsoft Office PowerPoint</Application>
  <PresentationFormat>Widescreen</PresentationFormat>
  <Paragraphs>118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77</cp:revision>
  <dcterms:created xsi:type="dcterms:W3CDTF">2014-04-17T12:49:19Z</dcterms:created>
  <dcterms:modified xsi:type="dcterms:W3CDTF">2014-04-26T20:42:30Z</dcterms:modified>
</cp:coreProperties>
</file>